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3" r:id="rId1"/>
  </p:sldMasterIdLst>
  <p:sldIdLst>
    <p:sldId id="256" r:id="rId2"/>
  </p:sldIdLst>
  <p:sldSz cx="43891200" cy="32918400"/>
  <p:notesSz cx="6881813"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93" autoAdjust="0"/>
    <p:restoredTop sz="94753" autoAdjust="0"/>
  </p:normalViewPr>
  <p:slideViewPr>
    <p:cSldViewPr>
      <p:cViewPr>
        <p:scale>
          <a:sx n="45" d="100"/>
          <a:sy n="45" d="100"/>
        </p:scale>
        <p:origin x="-2648" y="-1880"/>
      </p:cViewPr>
      <p:guideLst>
        <p:guide orient="horz" pos="10368"/>
        <p:guide pos="1382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eg>
</file>

<file path=ppt/media/image3.tiff>
</file>

<file path=ppt/media/image4.png>
</file>

<file path=ppt/media/image5.png>
</file>

<file path=ppt/media/image6.png>
</file>

<file path=ppt/media/image7.pn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095203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AA2320-7051-4086-BE30-05F3CED99B81}"/>
              </a:ext>
            </a:extLst>
          </p:cNvPr>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CB6650-51D1-4FB7-8D77-2EAACEEADF8A}"/>
              </a:ext>
            </a:extLst>
          </p:cNvPr>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90E7C8-7FF9-4C9C-8025-3CCF1F580193}"/>
              </a:ext>
            </a:extLst>
          </p:cNvPr>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fld id="{985D6BDF-9D0E-4E2B-85B8-D8F4790360C9}" type="datetimeFigureOut">
              <a:rPr lang="en-US" smtClean="0"/>
              <a:t>8/26/2020</a:t>
            </a:fld>
            <a:endParaRPr lang="en-US" dirty="0"/>
          </a:p>
        </p:txBody>
      </p:sp>
      <p:sp>
        <p:nvSpPr>
          <p:cNvPr id="5" name="Footer Placeholder 4">
            <a:extLst>
              <a:ext uri="{FF2B5EF4-FFF2-40B4-BE49-F238E27FC236}">
                <a16:creationId xmlns:a16="http://schemas.microsoft.com/office/drawing/2014/main" id="{FAC26B8D-9A00-4784-BBA0-627D012CA801}"/>
              </a:ext>
            </a:extLst>
          </p:cNvPr>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6772DF0-F4C0-44E8-9F72-FFC4534F3346}"/>
              </a:ext>
            </a:extLst>
          </p:cNvPr>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FBB075EA-769C-4ECD-B48E-D6FCDC24F876}" type="slidenum">
              <a:rPr lang="en-US" smtClean="0"/>
              <a:t>‹#›</a:t>
            </a:fld>
            <a:endParaRPr lang="en-US" dirty="0"/>
          </a:p>
        </p:txBody>
      </p:sp>
      <p:sp>
        <p:nvSpPr>
          <p:cNvPr id="7" name="Rectangle 6">
            <a:extLst>
              <a:ext uri="{FF2B5EF4-FFF2-40B4-BE49-F238E27FC236}">
                <a16:creationId xmlns:a16="http://schemas.microsoft.com/office/drawing/2014/main" id="{1A6B75E9-20AF-4508-B0B1-37EB62C7573F}"/>
              </a:ext>
            </a:extLst>
          </p:cNvPr>
          <p:cNvSpPr/>
          <p:nvPr userDrawn="1"/>
        </p:nvSpPr>
        <p:spPr>
          <a:xfrm>
            <a:off x="43159680" y="0"/>
            <a:ext cx="731520" cy="329184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8" name="Rectangle 7">
            <a:extLst>
              <a:ext uri="{FF2B5EF4-FFF2-40B4-BE49-F238E27FC236}">
                <a16:creationId xmlns:a16="http://schemas.microsoft.com/office/drawing/2014/main" id="{1908E2B7-FD7C-4917-9116-BC481670380D}"/>
              </a:ext>
            </a:extLst>
          </p:cNvPr>
          <p:cNvSpPr/>
          <p:nvPr userDrawn="1"/>
        </p:nvSpPr>
        <p:spPr>
          <a:xfrm>
            <a:off x="-3" y="0"/>
            <a:ext cx="731520" cy="329184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9" name="Rectangle 8">
            <a:extLst>
              <a:ext uri="{FF2B5EF4-FFF2-40B4-BE49-F238E27FC236}">
                <a16:creationId xmlns:a16="http://schemas.microsoft.com/office/drawing/2014/main" id="{4E459857-EC20-4725-9729-C46C2B82E67B}"/>
              </a:ext>
            </a:extLst>
          </p:cNvPr>
          <p:cNvSpPr/>
          <p:nvPr userDrawn="1"/>
        </p:nvSpPr>
        <p:spPr>
          <a:xfrm>
            <a:off x="0" y="0"/>
            <a:ext cx="43891200" cy="41148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10" name="Rectangle 9">
            <a:extLst>
              <a:ext uri="{FF2B5EF4-FFF2-40B4-BE49-F238E27FC236}">
                <a16:creationId xmlns:a16="http://schemas.microsoft.com/office/drawing/2014/main" id="{53D01061-EB55-4BDA-9715-6B258A79D235}"/>
              </a:ext>
            </a:extLst>
          </p:cNvPr>
          <p:cNvSpPr/>
          <p:nvPr userDrawn="1"/>
        </p:nvSpPr>
        <p:spPr>
          <a:xfrm>
            <a:off x="0" y="28803600"/>
            <a:ext cx="43891200" cy="41148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pic>
        <p:nvPicPr>
          <p:cNvPr id="15" name="Picture 14">
            <a:extLst>
              <a:ext uri="{FF2B5EF4-FFF2-40B4-BE49-F238E27FC236}">
                <a16:creationId xmlns:a16="http://schemas.microsoft.com/office/drawing/2014/main" id="{C3E37D2B-E2A9-420A-AA43-8831BDD4649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8404800" y="32613600"/>
            <a:ext cx="5297435" cy="185928"/>
          </a:xfrm>
          <a:prstGeom prst="rect">
            <a:avLst/>
          </a:prstGeom>
        </p:spPr>
      </p:pic>
    </p:spTree>
    <p:extLst>
      <p:ext uri="{BB962C8B-B14F-4D97-AF65-F5344CB8AC3E}">
        <p14:creationId xmlns:p14="http://schemas.microsoft.com/office/powerpoint/2010/main" val="3690493784"/>
      </p:ext>
    </p:extLst>
  </p:cSld>
  <p:clrMap bg1="lt1" tx1="dk1" bg2="lt2" tx2="dk2" accent1="accent1" accent2="accent2" accent3="accent3" accent4="accent4" accent5="accent5" accent6="accent6" hlink="hlink" folHlink="folHlink"/>
  <p:sldLayoutIdLst>
    <p:sldLayoutId id="2147483715" r:id="rId1"/>
  </p:sldLayoutIdLst>
  <p:txStyles>
    <p:titleStyle>
      <a:lvl1pPr algn="l" defTabSz="3291840" rtl="0" eaLnBrk="1" latinLnBrk="0" hangingPunct="1">
        <a:lnSpc>
          <a:spcPct val="90000"/>
        </a:lnSpc>
        <a:spcBef>
          <a:spcPct val="0"/>
        </a:spcBef>
        <a:buNone/>
        <a:defRPr sz="8000" b="0" kern="1200">
          <a:solidFill>
            <a:schemeClr val="tx1"/>
          </a:solidFill>
          <a:latin typeface="Calibri" panose="020F0502020204030204" pitchFamily="34" charset="0"/>
          <a:ea typeface="+mj-ea"/>
          <a:cs typeface="Calibri" panose="020F0502020204030204" pitchFamily="34" charset="0"/>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800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660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54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480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480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com/HCIILAB/SCUT-FBP5500-Database-Release" TargetMode="External"/><Relationship Id="rId13" Type="http://schemas.openxmlformats.org/officeDocument/2006/relationships/image" Target="../media/image3.tiff"/><Relationship Id="rId18" Type="http://schemas.openxmlformats.org/officeDocument/2006/relationships/image" Target="../media/image8.jpg"/><Relationship Id="rId3" Type="http://schemas.openxmlformats.org/officeDocument/2006/relationships/hyperlink" Target="https://arxiv.org/abs/1609.00496" TargetMode="External"/><Relationship Id="rId7" Type="http://schemas.openxmlformats.org/officeDocument/2006/relationships/hyperlink" Target="https://arxiv.org/abs/1801.06345" TargetMode="External"/><Relationship Id="rId12" Type="http://schemas.openxmlformats.org/officeDocument/2006/relationships/image" Target="../media/image2.jpeg"/><Relationship Id="rId17" Type="http://schemas.openxmlformats.org/officeDocument/2006/relationships/image" Target="../media/image7.png"/><Relationship Id="rId2" Type="http://schemas.openxmlformats.org/officeDocument/2006/relationships/hyperlink" Target="https://github.com/ustcqidi/BeautyPredict" TargetMode="External"/><Relationship Id="rId16"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hyperlink" Target="https://www.youtube.com/playlist?list=PLS1m5eEAg-6mz-yBR4-Aux5ZjqavgV3Sc" TargetMode="External"/><Relationship Id="rId11" Type="http://schemas.openxmlformats.org/officeDocument/2006/relationships/hyperlink" Target="https://youtu.be/476KFv_YhzM" TargetMode="External"/><Relationship Id="rId5" Type="http://schemas.openxmlformats.org/officeDocument/2006/relationships/hyperlink" Target="https://www.youtube.com/oscaralsing" TargetMode="External"/><Relationship Id="rId15" Type="http://schemas.openxmlformats.org/officeDocument/2006/relationships/image" Target="../media/image5.png"/><Relationship Id="rId10" Type="http://schemas.openxmlformats.org/officeDocument/2006/relationships/hyperlink" Target="https://github.com/Abraham21/tinder-ml-bot" TargetMode="External"/><Relationship Id="rId4" Type="http://schemas.openxmlformats.org/officeDocument/2006/relationships/hyperlink" Target="https://github.com/charliewolf/pynder" TargetMode="External"/><Relationship Id="rId9" Type="http://schemas.openxmlformats.org/officeDocument/2006/relationships/hyperlink" Target="https://drive.google.com/file/d/1Yx8Iru-Epuhe4UWnYyu-4KwLfBKieg9u/view?usp=sharing" TargetMode="External"/><Relationship Id="rId1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22"/>
          <p:cNvSpPr txBox="1">
            <a:spLocks noChangeArrowheads="1"/>
          </p:cNvSpPr>
          <p:nvPr/>
        </p:nvSpPr>
        <p:spPr bwMode="auto">
          <a:xfrm>
            <a:off x="8229600" y="553997"/>
            <a:ext cx="27432000" cy="1800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37" tIns="342842" rIns="137137" bIns="342842" anchor="ctr" anchorCtr="0">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7200" b="1" dirty="0">
                <a:solidFill>
                  <a:schemeClr val="bg1"/>
                </a:solidFill>
                <a:latin typeface="+mn-lt"/>
              </a:rPr>
              <a:t>Predicting Attractiveness and Automating Online Dating</a:t>
            </a:r>
          </a:p>
        </p:txBody>
      </p:sp>
      <p:sp>
        <p:nvSpPr>
          <p:cNvPr id="5" name="Text Box 123"/>
          <p:cNvSpPr txBox="1">
            <a:spLocks noChangeArrowheads="1"/>
          </p:cNvSpPr>
          <p:nvPr/>
        </p:nvSpPr>
        <p:spPr bwMode="auto">
          <a:xfrm>
            <a:off x="8890969" y="5095702"/>
            <a:ext cx="16092029" cy="11598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37" tIns="137137" rIns="137137" bIns="137137" anchor="ctr" anchorCtr="0"/>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4000" dirty="0">
                <a:solidFill>
                  <a:schemeClr val="bg1"/>
                </a:solidFill>
                <a:latin typeface="+mn-lt"/>
              </a:rPr>
              <a:t>Benjamin Kueffler</a:t>
            </a:r>
            <a:endParaRPr lang="en-US" sz="4000" baseline="30000" dirty="0">
              <a:solidFill>
                <a:schemeClr val="bg1"/>
              </a:solidFill>
              <a:latin typeface="+mn-lt"/>
            </a:endParaRPr>
          </a:p>
          <a:p>
            <a:pPr algn="ctr" eaLnBrk="1" hangingPunct="1"/>
            <a:r>
              <a:rPr lang="en-US" sz="4000" dirty="0">
                <a:solidFill>
                  <a:schemeClr val="bg1"/>
                </a:solidFill>
                <a:latin typeface="+mn-lt"/>
              </a:rPr>
              <a:t>California Polytechnic University, Pomona</a:t>
            </a:r>
          </a:p>
          <a:p>
            <a:pPr algn="ctr" eaLnBrk="1" hangingPunct="1"/>
            <a:r>
              <a:rPr lang="en-US" sz="4000" dirty="0">
                <a:solidFill>
                  <a:schemeClr val="bg1"/>
                </a:solidFill>
                <a:latin typeface="+mn-lt"/>
              </a:rPr>
              <a:t>CS 4990 Fall 2018</a:t>
            </a:r>
          </a:p>
        </p:txBody>
      </p:sp>
      <p:sp>
        <p:nvSpPr>
          <p:cNvPr id="24" name="TextBox 23"/>
          <p:cNvSpPr txBox="1"/>
          <p:nvPr/>
        </p:nvSpPr>
        <p:spPr>
          <a:xfrm>
            <a:off x="1706881" y="29943810"/>
            <a:ext cx="13669787" cy="2654561"/>
          </a:xfrm>
          <a:prstGeom prst="rect">
            <a:avLst/>
          </a:prstGeom>
          <a:noFill/>
        </p:spPr>
        <p:txBody>
          <a:bodyPr wrap="square" lIns="68568" tIns="34284" rIns="68568" bIns="34284" rtlCol="0">
            <a:spAutoFit/>
          </a:bodyPr>
          <a:lstStyle/>
          <a:p>
            <a:r>
              <a:rPr lang="en-US" sz="2800" dirty="0"/>
              <a:t>[A1] For the model used and my starting code base, full credit goes to </a:t>
            </a:r>
            <a:r>
              <a:rPr lang="en-US" sz="2800" dirty="0">
                <a:hlinkClick r:id="rId2"/>
              </a:rPr>
              <a:t>Qi Di’s GitHub repo</a:t>
            </a:r>
            <a:r>
              <a:rPr lang="en-US" sz="2800" dirty="0"/>
              <a:t>.</a:t>
            </a:r>
          </a:p>
          <a:p>
            <a:r>
              <a:rPr lang="en-US" sz="2800" dirty="0"/>
              <a:t>[A2] For experimenting with more advanced models for better performance, credit goes to Shu Liu, Bo Li, </a:t>
            </a:r>
            <a:r>
              <a:rPr lang="en-US" sz="2800" dirty="0" err="1"/>
              <a:t>Yangyu</a:t>
            </a:r>
            <a:r>
              <a:rPr lang="en-US" sz="2800" dirty="0"/>
              <a:t> Fan, </a:t>
            </a:r>
            <a:r>
              <a:rPr lang="en-US" sz="2800" dirty="0" err="1"/>
              <a:t>Zhe</a:t>
            </a:r>
            <a:r>
              <a:rPr lang="en-US" sz="2800" dirty="0"/>
              <a:t> </a:t>
            </a:r>
            <a:r>
              <a:rPr lang="en-US" sz="2800" dirty="0" err="1"/>
              <a:t>Guo</a:t>
            </a:r>
            <a:r>
              <a:rPr lang="en-US" sz="2800" dirty="0"/>
              <a:t>, and Ashok </a:t>
            </a:r>
            <a:r>
              <a:rPr lang="en-US" sz="2800" dirty="0" err="1"/>
              <a:t>Samal</a:t>
            </a:r>
            <a:r>
              <a:rPr lang="en-US" sz="2800" dirty="0"/>
              <a:t> for their </a:t>
            </a:r>
            <a:r>
              <a:rPr lang="en-US" sz="2800" dirty="0">
                <a:hlinkClick r:id="rId3"/>
              </a:rPr>
              <a:t>publication</a:t>
            </a:r>
            <a:r>
              <a:rPr lang="en-US" sz="2800" dirty="0"/>
              <a:t>.</a:t>
            </a:r>
          </a:p>
          <a:p>
            <a:r>
              <a:rPr lang="en-US" sz="2800" dirty="0"/>
              <a:t>[A3] For interacting with the Tinder API via Python, credit goes to the </a:t>
            </a:r>
            <a:r>
              <a:rPr lang="en-US" sz="2800" dirty="0">
                <a:hlinkClick r:id="rId4"/>
              </a:rPr>
              <a:t>Pynder library</a:t>
            </a:r>
            <a:r>
              <a:rPr lang="en-US" sz="2800" dirty="0"/>
              <a:t>.</a:t>
            </a:r>
          </a:p>
          <a:p>
            <a:r>
              <a:rPr lang="en-US" sz="2800" dirty="0"/>
              <a:t>[A4] For providing the initial inspiration to pursue this project, credit goes to </a:t>
            </a:r>
            <a:r>
              <a:rPr lang="en-US" sz="2800" dirty="0">
                <a:hlinkClick r:id="rId5"/>
              </a:rPr>
              <a:t>Oscar Alsing </a:t>
            </a:r>
            <a:r>
              <a:rPr lang="en-US" sz="2800" dirty="0"/>
              <a:t>and </a:t>
            </a:r>
            <a:r>
              <a:rPr lang="en-US" sz="2800" dirty="0">
                <a:hlinkClick r:id="rId6"/>
              </a:rPr>
              <a:t>his Tinder bot series on YouTube</a:t>
            </a:r>
            <a:r>
              <a:rPr lang="en-US" sz="2800" dirty="0"/>
              <a:t>.</a:t>
            </a:r>
          </a:p>
        </p:txBody>
      </p:sp>
      <p:sp>
        <p:nvSpPr>
          <p:cNvPr id="25" name="TextBox 24"/>
          <p:cNvSpPr txBox="1"/>
          <p:nvPr/>
        </p:nvSpPr>
        <p:spPr>
          <a:xfrm>
            <a:off x="1706880" y="29146502"/>
            <a:ext cx="4516661" cy="746346"/>
          </a:xfrm>
          <a:prstGeom prst="rect">
            <a:avLst/>
          </a:prstGeom>
          <a:noFill/>
        </p:spPr>
        <p:txBody>
          <a:bodyPr wrap="none" lIns="68568" tIns="34284" rIns="68568" bIns="34284" rtlCol="0">
            <a:spAutoFit/>
          </a:bodyPr>
          <a:lstStyle/>
          <a:p>
            <a:r>
              <a:rPr lang="en-US" sz="4400" b="1" dirty="0"/>
              <a:t>Acknowledgement</a:t>
            </a:r>
          </a:p>
        </p:txBody>
      </p:sp>
      <p:sp>
        <p:nvSpPr>
          <p:cNvPr id="26" name="TextBox 25"/>
          <p:cNvSpPr txBox="1"/>
          <p:nvPr/>
        </p:nvSpPr>
        <p:spPr>
          <a:xfrm>
            <a:off x="29260799" y="29693747"/>
            <a:ext cx="14630401" cy="3154686"/>
          </a:xfrm>
          <a:prstGeom prst="rect">
            <a:avLst/>
          </a:prstGeom>
          <a:noFill/>
        </p:spPr>
        <p:txBody>
          <a:bodyPr wrap="square" lIns="68568" tIns="68568" rIns="68568" bIns="68568" numCol="1" spcCol="342842" rtlCol="0">
            <a:spAutoFit/>
          </a:bodyPr>
          <a:lstStyle/>
          <a:p>
            <a:r>
              <a:rPr lang="en-US" sz="2800" dirty="0"/>
              <a:t>[1]	Liang, L., Lin, L., </a:t>
            </a:r>
            <a:r>
              <a:rPr lang="en-US" sz="2800" dirty="0" err="1"/>
              <a:t>Jin</a:t>
            </a:r>
            <a:r>
              <a:rPr lang="en-US" sz="2800" dirty="0"/>
              <a:t>, L., </a:t>
            </a:r>
            <a:r>
              <a:rPr lang="en-US" sz="2800" dirty="0" err="1"/>
              <a:t>Xie</a:t>
            </a:r>
            <a:r>
              <a:rPr lang="en-US" sz="2800" dirty="0"/>
              <a:t>, D., &amp; Li, M. (2018). SCUT-FBP5500: A Diverse Benchmark Dataset 	for Multi-Paradigm Facial Beauty Prediction. </a:t>
            </a:r>
            <a:r>
              <a:rPr lang="en-US" sz="2800" i="1" dirty="0" err="1"/>
              <a:t>CoRR</a:t>
            </a:r>
            <a:r>
              <a:rPr lang="en-US" sz="2800" i="1" dirty="0"/>
              <a:t>, abs/1801.06345</a:t>
            </a:r>
            <a:r>
              <a:rPr lang="en-US" sz="2800" dirty="0"/>
              <a:t>. </a:t>
            </a:r>
          </a:p>
          <a:p>
            <a:r>
              <a:rPr lang="en-US" sz="2800" dirty="0"/>
              <a:t>[2] 	Fan, Y., Liu, S., Li, B., </a:t>
            </a:r>
            <a:r>
              <a:rPr lang="en-US" sz="2800" dirty="0" err="1"/>
              <a:t>Guo</a:t>
            </a:r>
            <a:r>
              <a:rPr lang="en-US" sz="2800" dirty="0"/>
              <a:t>, Z., </a:t>
            </a:r>
            <a:r>
              <a:rPr lang="en-US" sz="2800" dirty="0" err="1"/>
              <a:t>Samal</a:t>
            </a:r>
            <a:r>
              <a:rPr lang="en-US" sz="2800" dirty="0"/>
              <a:t>, A., Wan, J., &amp; Li, S.Z. (2018). Label Distribution-Based 	Facial Attractiveness Computation by Deep Residual Learning. </a:t>
            </a:r>
            <a:r>
              <a:rPr lang="en-US" sz="2800" i="1" dirty="0"/>
              <a:t>IEEE Transactions on 	Multimedia, 20</a:t>
            </a:r>
            <a:r>
              <a:rPr lang="en-US" sz="2800" dirty="0"/>
              <a:t>, 2196-2208.</a:t>
            </a:r>
          </a:p>
          <a:p>
            <a:r>
              <a:rPr lang="en-US" sz="2800" dirty="0"/>
              <a:t>[3]	Di Q., Beauty Prediction, (2018), GitHub repository, </a:t>
            </a:r>
          </a:p>
          <a:p>
            <a:r>
              <a:rPr lang="en-US" sz="2800" dirty="0"/>
              <a:t>	</a:t>
            </a:r>
            <a:r>
              <a:rPr lang="en-US" sz="2800" dirty="0">
                <a:hlinkClick r:id="rId2"/>
              </a:rPr>
              <a:t>https://</a:t>
            </a:r>
            <a:r>
              <a:rPr lang="en-US" sz="2800" dirty="0" err="1">
                <a:hlinkClick r:id="rId2"/>
              </a:rPr>
              <a:t>github.com</a:t>
            </a:r>
            <a:r>
              <a:rPr lang="en-US" sz="2800" dirty="0">
                <a:hlinkClick r:id="rId2"/>
              </a:rPr>
              <a:t>/</a:t>
            </a:r>
            <a:r>
              <a:rPr lang="en-US" sz="2800" dirty="0" err="1">
                <a:hlinkClick r:id="rId2"/>
              </a:rPr>
              <a:t>ustcqidi</a:t>
            </a:r>
            <a:r>
              <a:rPr lang="en-US" sz="2800" dirty="0">
                <a:hlinkClick r:id="rId2"/>
              </a:rPr>
              <a:t>/</a:t>
            </a:r>
            <a:r>
              <a:rPr lang="en-US" sz="2800" dirty="0" err="1">
                <a:hlinkClick r:id="rId2"/>
              </a:rPr>
              <a:t>BeautyPredict</a:t>
            </a:r>
            <a:endParaRPr lang="en-US" sz="2800" dirty="0"/>
          </a:p>
        </p:txBody>
      </p:sp>
      <p:sp>
        <p:nvSpPr>
          <p:cNvPr id="27" name="TextBox 26"/>
          <p:cNvSpPr txBox="1"/>
          <p:nvPr/>
        </p:nvSpPr>
        <p:spPr>
          <a:xfrm>
            <a:off x="29243592" y="28965373"/>
            <a:ext cx="2703473" cy="746346"/>
          </a:xfrm>
          <a:prstGeom prst="rect">
            <a:avLst/>
          </a:prstGeom>
          <a:noFill/>
        </p:spPr>
        <p:txBody>
          <a:bodyPr wrap="none" lIns="68568" tIns="34284" rIns="68568" bIns="34284" rtlCol="0">
            <a:spAutoFit/>
          </a:bodyPr>
          <a:lstStyle/>
          <a:p>
            <a:r>
              <a:rPr lang="en-US" sz="4400" b="1" dirty="0"/>
              <a:t>References</a:t>
            </a:r>
          </a:p>
        </p:txBody>
      </p:sp>
      <p:sp>
        <p:nvSpPr>
          <p:cNvPr id="10" name="Text Box 189"/>
          <p:cNvSpPr txBox="1">
            <a:spLocks noChangeArrowheads="1"/>
          </p:cNvSpPr>
          <p:nvPr/>
        </p:nvSpPr>
        <p:spPr bwMode="auto">
          <a:xfrm>
            <a:off x="1463040" y="5486400"/>
            <a:ext cx="13167360" cy="8156032"/>
          </a:xfrm>
          <a:prstGeom prst="rect">
            <a:avLst/>
          </a:prstGeom>
          <a:solidFill>
            <a:schemeClr val="bg1"/>
          </a:solidFill>
          <a:ln w="12700">
            <a:solidFill>
              <a:schemeClr val="accent1">
                <a:lumMod val="75000"/>
              </a:schemeClr>
            </a:solidFill>
          </a:ln>
          <a:effectLst/>
        </p:spPr>
        <p:txBody>
          <a:bodyPr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a:latin typeface="Calibri" pitchFamily="34" charset="0"/>
              </a:rPr>
              <a:t>Relationships are important to everyone. For some, there is an absence of time in their lives to find mates through regular means. Online dating is becoming increasingly more popular as the internet grows. Tinder alone has 50 million users. This application allows you to swipe right on a person indicating that you like them, or swipe left indicating you would like to move on to the next person. However, online dating takes time and effort. To save on time, a bot can be created to automate online dating. Unfortunately, there was no good solution for a bot like this on Tinder. If all you did was like everyone, then the Tinder algorithms would rank you lowly and you would receive minimal matches. Fortunately, machine learning is here to save the day. Machine learning can be used to learn what matches you like. Alternatively, machine learning can be used to predict the attractiveness of a person given an image of their face. Using a machine learning model that can predict attractiveness, a bot can be made to accurately like people for you based on attractiveness.</a:t>
            </a:r>
          </a:p>
          <a:p>
            <a:pPr eaLnBrk="1" hangingPunct="1"/>
            <a:endParaRPr lang="en-US" sz="3200" dirty="0">
              <a:latin typeface="Calibri" pitchFamily="34" charset="0"/>
            </a:endParaRPr>
          </a:p>
        </p:txBody>
      </p:sp>
      <p:sp>
        <p:nvSpPr>
          <p:cNvPr id="32" name="Rectangle 31"/>
          <p:cNvSpPr/>
          <p:nvPr/>
        </p:nvSpPr>
        <p:spPr>
          <a:xfrm>
            <a:off x="1463040" y="4754880"/>
            <a:ext cx="13167360" cy="731520"/>
          </a:xfrm>
          <a:prstGeom prst="rect">
            <a:avLst/>
          </a:prstGeom>
          <a:solidFill>
            <a:schemeClr val="accent1">
              <a:lumMod val="75000"/>
            </a:schemeClr>
          </a:solidFill>
          <a:ln w="127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Abstract</a:t>
            </a:r>
          </a:p>
        </p:txBody>
      </p:sp>
      <p:sp>
        <p:nvSpPr>
          <p:cNvPr id="15" name="Text Box 194"/>
          <p:cNvSpPr txBox="1">
            <a:spLocks noChangeArrowheads="1"/>
          </p:cNvSpPr>
          <p:nvPr/>
        </p:nvSpPr>
        <p:spPr bwMode="auto">
          <a:xfrm>
            <a:off x="15338568" y="18077005"/>
            <a:ext cx="13205460" cy="6678705"/>
          </a:xfrm>
          <a:prstGeom prst="rect">
            <a:avLst/>
          </a:prstGeom>
          <a:solidFill>
            <a:schemeClr val="bg1"/>
          </a:solidFill>
          <a:ln w="12700">
            <a:solidFill>
              <a:schemeClr val="accent1">
                <a:lumMod val="75000"/>
              </a:schemeClr>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a:latin typeface="Calibri" pitchFamily="34" charset="0"/>
              </a:rPr>
              <a:t>The dataset used for the training of the model was the SCUT-FBP500 dataset from the South China University of Technology [1]. </a:t>
            </a:r>
          </a:p>
          <a:p>
            <a:pPr eaLnBrk="1" hangingPunct="1"/>
            <a:endParaRPr lang="en-US" sz="3200" dirty="0">
              <a:latin typeface="Calibri" pitchFamily="34" charset="0"/>
            </a:endParaRPr>
          </a:p>
          <a:p>
            <a:pPr eaLnBrk="1" hangingPunct="1"/>
            <a:r>
              <a:rPr lang="en-US" sz="3200" dirty="0">
                <a:latin typeface="Calibri" pitchFamily="34" charset="0"/>
                <a:hlinkClick r:id="rId7"/>
              </a:rPr>
              <a:t>Link to publication</a:t>
            </a:r>
            <a:endParaRPr lang="en-US" sz="3200" dirty="0">
              <a:latin typeface="Calibri" pitchFamily="34" charset="0"/>
            </a:endParaRPr>
          </a:p>
          <a:p>
            <a:pPr eaLnBrk="1" hangingPunct="1"/>
            <a:r>
              <a:rPr lang="en-US" sz="3200" dirty="0">
                <a:latin typeface="Calibri" pitchFamily="34" charset="0"/>
                <a:hlinkClick r:id="rId8"/>
              </a:rPr>
              <a:t>Link to dataset</a:t>
            </a:r>
            <a:endParaRPr lang="en-US" sz="3200" dirty="0">
              <a:latin typeface="Calibri" pitchFamily="34" charset="0"/>
            </a:endParaRPr>
          </a:p>
          <a:p>
            <a:pPr eaLnBrk="1" hangingPunct="1"/>
            <a:endParaRPr lang="en-US" sz="3200" dirty="0">
              <a:latin typeface="Calibri" pitchFamily="34" charset="0"/>
            </a:endParaRPr>
          </a:p>
          <a:p>
            <a:pPr eaLnBrk="1" hangingPunct="1"/>
            <a:r>
              <a:rPr lang="en-US" sz="3200" dirty="0">
                <a:latin typeface="Calibri" charset="0"/>
                <a:ea typeface="Calibri" charset="0"/>
                <a:cs typeface="Calibri" charset="0"/>
              </a:rPr>
              <a:t>The SCUT- FBP5500 dataset contains 5500 images of frontal faces with diverse properties (male/female, Asian/Caucasian, ages) and diverse labels (face landmarks, beauty scores within [1, 5], beauty score distribution). The ratings from 1 to 5 (5 most attractive) were done by 60 volunteers from the ages of 18 to 27. This data allows different computational models with different FBP paradigms. From the publication, it was found that the CNN-based ResNeXt-50 model was the best performing. </a:t>
            </a:r>
          </a:p>
        </p:txBody>
      </p:sp>
      <p:sp>
        <p:nvSpPr>
          <p:cNvPr id="33" name="Rectangle 32"/>
          <p:cNvSpPr/>
          <p:nvPr/>
        </p:nvSpPr>
        <p:spPr>
          <a:xfrm>
            <a:off x="1463040" y="13422067"/>
            <a:ext cx="13167360" cy="731520"/>
          </a:xfrm>
          <a:prstGeom prst="rect">
            <a:avLst/>
          </a:prstGeom>
          <a:solidFill>
            <a:schemeClr val="accent1">
              <a:lumMod val="75000"/>
            </a:schemeClr>
          </a:solidFill>
          <a:ln w="127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Introduction</a:t>
            </a:r>
          </a:p>
        </p:txBody>
      </p:sp>
      <p:sp>
        <p:nvSpPr>
          <p:cNvPr id="13" name="Text Box 192"/>
          <p:cNvSpPr txBox="1">
            <a:spLocks noChangeArrowheads="1"/>
          </p:cNvSpPr>
          <p:nvPr/>
        </p:nvSpPr>
        <p:spPr bwMode="auto">
          <a:xfrm>
            <a:off x="15361920" y="5486400"/>
            <a:ext cx="13167360" cy="12588015"/>
          </a:xfrm>
          <a:prstGeom prst="rect">
            <a:avLst/>
          </a:prstGeom>
          <a:solidFill>
            <a:schemeClr val="bg1"/>
          </a:solidFill>
          <a:ln w="12700">
            <a:solidFill>
              <a:schemeClr val="accent1">
                <a:lumMod val="75000"/>
              </a:schemeClr>
            </a:solidFill>
          </a:ln>
          <a:effectLst/>
        </p:spPr>
        <p:txBody>
          <a:bodyPr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err="1">
                <a:latin typeface="Calibri" pitchFamily="34" charset="0"/>
              </a:rPr>
              <a:t>Keras</a:t>
            </a:r>
            <a:r>
              <a:rPr lang="en-US" sz="3200" dirty="0">
                <a:latin typeface="Calibri" pitchFamily="34" charset="0"/>
              </a:rPr>
              <a:t> was used to train the data and develop a convolutional neural network (CNN) that can be used to predict attractiveness. On top of the given SCUT-FBP500 dataset, transfer learning was used with the ResNet50 neural network. The model was trained using label distribution learning based on </a:t>
            </a:r>
            <a:r>
              <a:rPr lang="en-US" sz="3200" dirty="0" err="1">
                <a:latin typeface="Calibri" pitchFamily="34" charset="0"/>
              </a:rPr>
              <a:t>ResNet</a:t>
            </a:r>
            <a:r>
              <a:rPr lang="en-US" sz="3200" dirty="0">
                <a:latin typeface="Calibri" pitchFamily="34" charset="0"/>
              </a:rPr>
              <a:t> fine tuning [2]. </a:t>
            </a:r>
            <a:r>
              <a:rPr lang="en-US" sz="3200" dirty="0">
                <a:latin typeface="+mn-lt"/>
              </a:rPr>
              <a:t>The Pearson correlation coefficient achieved is 0.95, which is higher than the 0.8997 coefficient from the original publishers of the dataset. A better accuracy was achieved due to the label distribution learning and </a:t>
            </a:r>
            <a:r>
              <a:rPr lang="en-US" sz="3200" dirty="0" err="1">
                <a:latin typeface="+mn-lt"/>
              </a:rPr>
              <a:t>ResNet</a:t>
            </a:r>
            <a:r>
              <a:rPr lang="en-US" sz="3200" dirty="0">
                <a:latin typeface="+mn-lt"/>
              </a:rPr>
              <a:t> fine tuning [2]. The model used was trained by data scientist Qi Di [3]. My code was adapted entirely from Qi Di’s code for beauty prediction [3].</a:t>
            </a:r>
          </a:p>
          <a:p>
            <a:pPr eaLnBrk="1" hangingPunct="1"/>
            <a:endParaRPr lang="en-US" sz="3200" dirty="0">
              <a:latin typeface="+mn-lt"/>
            </a:endParaRPr>
          </a:p>
          <a:p>
            <a:pPr eaLnBrk="1" hangingPunct="1"/>
            <a:r>
              <a:rPr lang="en-US" sz="3200" dirty="0">
                <a:latin typeface="+mn-lt"/>
                <a:hlinkClick r:id="rId9"/>
              </a:rPr>
              <a:t>Link to model used</a:t>
            </a:r>
            <a:endParaRPr lang="en-US" sz="3200" dirty="0">
              <a:latin typeface="+mn-lt"/>
            </a:endParaRPr>
          </a:p>
          <a:p>
            <a:pPr eaLnBrk="1" hangingPunct="1"/>
            <a:r>
              <a:rPr lang="en-US" sz="3200" dirty="0">
                <a:latin typeface="+mn-lt"/>
                <a:hlinkClick r:id="rId10"/>
              </a:rPr>
              <a:t>Link to my full code</a:t>
            </a:r>
            <a:endParaRPr lang="en-US" sz="3200" dirty="0">
              <a:latin typeface="+mn-lt"/>
            </a:endParaRPr>
          </a:p>
          <a:p>
            <a:pPr eaLnBrk="1" hangingPunct="1"/>
            <a:endParaRPr lang="en-US" sz="3200" dirty="0">
              <a:latin typeface="+mn-lt"/>
            </a:endParaRPr>
          </a:p>
          <a:p>
            <a:pPr eaLnBrk="1" hangingPunct="1"/>
            <a:r>
              <a:rPr lang="en-US" sz="3200" dirty="0">
                <a:latin typeface="+mn-lt"/>
              </a:rPr>
              <a:t>For the Tinder bot implementation, only the main profile picture is considered. The bot will detect a face in the image. The face is cropped out of the image and resized to 224 by 224 pixels. The image is then fed into the convolutional neural network where it will be predicted with a score of 1 through 5. Then the score is scaled to be out of 10. Since the model has a tendency to be a hard grader, I set my threshold for liking the potential mate to be 6/10. If the attractiveness threshold is met, then the bot will like the user. Else, the bot will dislike the user and move on to the next candidate. This bot can be left on indefinitely if you have Tinder Plus, which grants unlimited swipes .</a:t>
            </a:r>
          </a:p>
          <a:p>
            <a:pPr eaLnBrk="1" hangingPunct="1"/>
            <a:endParaRPr lang="en-US" sz="3200" dirty="0">
              <a:latin typeface="Calibri" pitchFamily="34" charset="0"/>
            </a:endParaRPr>
          </a:p>
          <a:p>
            <a:pPr eaLnBrk="1" hangingPunct="1"/>
            <a:endParaRPr lang="en-US" sz="3200" dirty="0">
              <a:latin typeface="Calibri" pitchFamily="34" charset="0"/>
            </a:endParaRPr>
          </a:p>
        </p:txBody>
      </p:sp>
      <p:sp>
        <p:nvSpPr>
          <p:cNvPr id="34" name="Rectangle 33"/>
          <p:cNvSpPr/>
          <p:nvPr/>
        </p:nvSpPr>
        <p:spPr>
          <a:xfrm>
            <a:off x="15361920" y="4754880"/>
            <a:ext cx="13167360" cy="731520"/>
          </a:xfrm>
          <a:prstGeom prst="rect">
            <a:avLst/>
          </a:prstGeom>
          <a:solidFill>
            <a:schemeClr val="accent1">
              <a:lumMod val="75000"/>
            </a:schemeClr>
          </a:solidFill>
          <a:ln w="127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Method</a:t>
            </a:r>
          </a:p>
        </p:txBody>
      </p:sp>
      <p:sp>
        <p:nvSpPr>
          <p:cNvPr id="12" name="Text Box 191"/>
          <p:cNvSpPr txBox="1">
            <a:spLocks noChangeArrowheads="1"/>
          </p:cNvSpPr>
          <p:nvPr/>
        </p:nvSpPr>
        <p:spPr bwMode="auto">
          <a:xfrm>
            <a:off x="29260800" y="13066494"/>
            <a:ext cx="13167360" cy="6678705"/>
          </a:xfrm>
          <a:prstGeom prst="rect">
            <a:avLst/>
          </a:prstGeom>
          <a:solidFill>
            <a:schemeClr val="bg1"/>
          </a:solidFill>
          <a:ln w="12700">
            <a:solidFill>
              <a:schemeClr val="accent1">
                <a:lumMod val="75000"/>
              </a:schemeClr>
            </a:solidFill>
          </a:ln>
          <a:effectLst/>
        </p:spPr>
        <p:txBody>
          <a:bodyPr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a:latin typeface="Calibri" pitchFamily="34" charset="0"/>
              </a:rPr>
              <a:t>The training model was incredibly accurate given the dataset. The trained model used had a Pearson correlation coefficient of 0.95, which is higher than the 0.8997 that the original publishers of the dataset were able to achieve. Moreover, the tinder bot was incredibly effective. I used a Tinder boost to improve the views of my profile, set my distance to be the maximum allowed, and turned on the bot to let it run overnight. When I woke up, I was amazed to find 76 new matches! The bot had swiped on over 7200 users overnight.</a:t>
            </a:r>
          </a:p>
          <a:p>
            <a:pPr eaLnBrk="1" hangingPunct="1"/>
            <a:endParaRPr lang="en-US" sz="3200" dirty="0">
              <a:latin typeface="Calibri" pitchFamily="34" charset="0"/>
            </a:endParaRPr>
          </a:p>
          <a:p>
            <a:pPr eaLnBrk="1" hangingPunct="1"/>
            <a:r>
              <a:rPr lang="en-US" sz="3200" dirty="0">
                <a:latin typeface="Calibri" pitchFamily="34" charset="0"/>
              </a:rPr>
              <a:t>One drawback of the model is that it grades harshly. It is rare for someone to score at least an 8/10. With over 1000 images that I monitored, the highest score achieved by anyone was 8.20/10.</a:t>
            </a:r>
          </a:p>
          <a:p>
            <a:pPr eaLnBrk="1" hangingPunct="1"/>
            <a:endParaRPr lang="en-US" sz="3200" dirty="0">
              <a:latin typeface="Calibri" pitchFamily="34" charset="0"/>
            </a:endParaRPr>
          </a:p>
          <a:p>
            <a:pPr eaLnBrk="1" hangingPunct="1"/>
            <a:r>
              <a:rPr lang="en-US" sz="3200" dirty="0">
                <a:latin typeface="Calibri" pitchFamily="34" charset="0"/>
                <a:hlinkClick r:id="rId11"/>
              </a:rPr>
              <a:t>Link to video demonstration</a:t>
            </a:r>
            <a:endParaRPr lang="en-US" sz="3200" dirty="0">
              <a:latin typeface="Calibri" pitchFamily="34" charset="0"/>
            </a:endParaRPr>
          </a:p>
        </p:txBody>
      </p:sp>
      <p:sp>
        <p:nvSpPr>
          <p:cNvPr id="35" name="Rectangle 34"/>
          <p:cNvSpPr/>
          <p:nvPr/>
        </p:nvSpPr>
        <p:spPr>
          <a:xfrm>
            <a:off x="29260800" y="12327354"/>
            <a:ext cx="13167360" cy="731520"/>
          </a:xfrm>
          <a:prstGeom prst="rect">
            <a:avLst/>
          </a:prstGeom>
          <a:solidFill>
            <a:schemeClr val="accent1">
              <a:lumMod val="75000"/>
            </a:schemeClr>
          </a:solidFill>
          <a:ln w="127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Results</a:t>
            </a:r>
          </a:p>
        </p:txBody>
      </p:sp>
      <p:sp>
        <p:nvSpPr>
          <p:cNvPr id="14" name="Text Box 193"/>
          <p:cNvSpPr txBox="1">
            <a:spLocks noChangeArrowheads="1"/>
          </p:cNvSpPr>
          <p:nvPr/>
        </p:nvSpPr>
        <p:spPr bwMode="auto">
          <a:xfrm>
            <a:off x="29243592" y="20498094"/>
            <a:ext cx="13175964" cy="8156032"/>
          </a:xfrm>
          <a:prstGeom prst="rect">
            <a:avLst/>
          </a:prstGeom>
          <a:solidFill>
            <a:schemeClr val="bg1"/>
          </a:solidFill>
          <a:ln w="12700">
            <a:solidFill>
              <a:schemeClr val="accent1">
                <a:lumMod val="75000"/>
              </a:schemeClr>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a:latin typeface="Calibri" pitchFamily="34" charset="0"/>
              </a:rPr>
              <a:t>This project resulted in me creating a functional, effective bot for predicting attractiveness and automating online dating on Tinder. I am very happy with my results as it proved to be a solution to the automation of online dating.</a:t>
            </a:r>
          </a:p>
          <a:p>
            <a:pPr eaLnBrk="1" hangingPunct="1"/>
            <a:endParaRPr lang="en-US" sz="3200" dirty="0">
              <a:latin typeface="Calibri" pitchFamily="34" charset="0"/>
            </a:endParaRPr>
          </a:p>
          <a:p>
            <a:pPr eaLnBrk="1" hangingPunct="1"/>
            <a:r>
              <a:rPr lang="en-US" sz="3200" dirty="0">
                <a:latin typeface="Calibri" pitchFamily="34" charset="0"/>
              </a:rPr>
              <a:t>However, there are improvements that can be made to both the training model and the bot. The model may be biased towards Chinese ideals of beauty. I presume the 60 volunteers that rated the images from the dataset are assimilated into Chinese culture. The images are all of Asian or Caucasian people. I can improve the model by adding more images to the dataset with my own ratings. This will increase the diversity of the dataset and have my model learn from me. Moreover, I can add a model to evaluate the bio of the user. I can also have my bot evaluate all images from the user rather than just the main profile picture. Using the bio and all the images, I can generate a total profile </a:t>
            </a:r>
            <a:r>
              <a:rPr lang="en-US" sz="3200" dirty="0">
                <a:latin typeface="Calibri" charset="0"/>
                <a:ea typeface="Calibri" charset="0"/>
                <a:cs typeface="Calibri" charset="0"/>
              </a:rPr>
              <a:t>score. Adding a GUI would make this project user friendly. I can also make a chrome extension to work on the tinder web service using </a:t>
            </a:r>
            <a:r>
              <a:rPr lang="en-US" sz="3200" dirty="0" err="1">
                <a:latin typeface="Calibri" charset="0"/>
                <a:ea typeface="Calibri" charset="0"/>
                <a:cs typeface="Calibri" charset="0"/>
              </a:rPr>
              <a:t>TensorFlow.js</a:t>
            </a:r>
            <a:r>
              <a:rPr lang="en-US" sz="3200" dirty="0">
                <a:latin typeface="Calibri" charset="0"/>
                <a:ea typeface="Calibri" charset="0"/>
                <a:cs typeface="Calibri" charset="0"/>
              </a:rPr>
              <a:t>. Lastly, I can adapt the bot to work with other dating services.</a:t>
            </a:r>
            <a:endParaRPr lang="en-US" sz="3200" dirty="0">
              <a:latin typeface="Calibri" pitchFamily="34" charset="0"/>
            </a:endParaRPr>
          </a:p>
        </p:txBody>
      </p:sp>
      <p:sp>
        <p:nvSpPr>
          <p:cNvPr id="36" name="Rectangle 35"/>
          <p:cNvSpPr/>
          <p:nvPr/>
        </p:nvSpPr>
        <p:spPr>
          <a:xfrm>
            <a:off x="29252196" y="19760673"/>
            <a:ext cx="13167360" cy="731520"/>
          </a:xfrm>
          <a:prstGeom prst="rect">
            <a:avLst/>
          </a:prstGeom>
          <a:solidFill>
            <a:schemeClr val="accent1">
              <a:lumMod val="75000"/>
            </a:schemeClr>
          </a:solidFill>
          <a:ln w="127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Conclusion</a:t>
            </a:r>
          </a:p>
        </p:txBody>
      </p:sp>
      <p:sp>
        <p:nvSpPr>
          <p:cNvPr id="11" name="Text Box 190"/>
          <p:cNvSpPr txBox="1">
            <a:spLocks noChangeArrowheads="1"/>
          </p:cNvSpPr>
          <p:nvPr/>
        </p:nvSpPr>
        <p:spPr bwMode="auto">
          <a:xfrm>
            <a:off x="1463040" y="14153587"/>
            <a:ext cx="13167360" cy="11110687"/>
          </a:xfrm>
          <a:prstGeom prst="rect">
            <a:avLst/>
          </a:prstGeom>
          <a:solidFill>
            <a:schemeClr val="bg1"/>
          </a:solidFill>
          <a:ln w="12700">
            <a:solidFill>
              <a:schemeClr val="accent1">
                <a:lumMod val="75000"/>
              </a:schemeClr>
            </a:solidFill>
          </a:ln>
          <a:effectLst/>
        </p:spPr>
        <p:txBody>
          <a:bodyPr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a:latin typeface="Calibri" pitchFamily="34" charset="0"/>
              </a:rPr>
              <a:t>The problem is that online dating is too time consuming and tedious. The solution is to use machine learning to predict attractiveness of possible mates and to use this prediction to decide on how to move forward with a possible match. This action can be repeated by a bot. I used Tinder as the dating platform for this bot because there is an API available to use in Python called </a:t>
            </a:r>
            <a:r>
              <a:rPr lang="en-US" sz="3200" dirty="0" err="1">
                <a:latin typeface="Calibri" pitchFamily="34" charset="0"/>
              </a:rPr>
              <a:t>Pynder</a:t>
            </a:r>
            <a:r>
              <a:rPr lang="en-US" sz="3200" dirty="0">
                <a:latin typeface="Calibri" pitchFamily="34" charset="0"/>
              </a:rPr>
              <a:t>. </a:t>
            </a:r>
          </a:p>
          <a:p>
            <a:pPr eaLnBrk="1" hangingPunct="1"/>
            <a:endParaRPr lang="en-US" sz="3200" dirty="0">
              <a:latin typeface="Calibri" pitchFamily="34" charset="0"/>
            </a:endParaRPr>
          </a:p>
          <a:p>
            <a:pPr eaLnBrk="1" hangingPunct="1"/>
            <a:r>
              <a:rPr lang="en-US" sz="3200" dirty="0">
                <a:latin typeface="Calibri" pitchFamily="34" charset="0"/>
              </a:rPr>
              <a:t>Originally, I was going to create a convolutional neural network with data that I was planning to collect </a:t>
            </a:r>
            <a:r>
              <a:rPr lang="en-US" sz="3200" dirty="0">
                <a:latin typeface="Calibri" charset="0"/>
                <a:ea typeface="Calibri" charset="0"/>
                <a:cs typeface="Calibri" charset="0"/>
              </a:rPr>
              <a:t>myself. However, I found </a:t>
            </a:r>
            <a:r>
              <a:rPr lang="en-US" sz="3200" dirty="0">
                <a:latin typeface="Calibri" pitchFamily="34" charset="0"/>
              </a:rPr>
              <a:t>the </a:t>
            </a:r>
            <a:r>
              <a:rPr lang="en-US" sz="3200" dirty="0">
                <a:latin typeface="Calibri" charset="0"/>
                <a:ea typeface="Calibri" charset="0"/>
                <a:cs typeface="Calibri" charset="0"/>
              </a:rPr>
              <a:t>SCUT-FBP5500 dataset which contains 5500 images of faces ranked by attractiveness from 1 to 5 by volunteers [1]. I found a paper that trained this data using label distributed learning and found better results for the data [2]. Upon finding this, I wanted to create my own implementation of the model. I found a trained model with this data that I could use from Qi Di’s GitHub repository detailing how to predict beauty with this model [3]. </a:t>
            </a:r>
          </a:p>
          <a:p>
            <a:pPr eaLnBrk="1" hangingPunct="1"/>
            <a:endParaRPr lang="en-US" sz="3200" dirty="0">
              <a:latin typeface="Calibri" charset="0"/>
              <a:ea typeface="Calibri" charset="0"/>
              <a:cs typeface="Calibri" charset="0"/>
            </a:endParaRPr>
          </a:p>
          <a:p>
            <a:pPr eaLnBrk="1" hangingPunct="1"/>
            <a:r>
              <a:rPr lang="en-US" sz="3200" dirty="0">
                <a:latin typeface="Calibri" charset="0"/>
                <a:ea typeface="Calibri" charset="0"/>
                <a:cs typeface="Calibri" charset="0"/>
              </a:rPr>
              <a:t>After making the model work to predict attractiveness on images alone, I began to work on creating a bot to extract images from nearby users on Tinder and rate their attractiveness. If they passed a certain attractiveness threshold, they would be liked. This was found to be accurate and effective in increasing my matches.</a:t>
            </a:r>
          </a:p>
          <a:p>
            <a:pPr eaLnBrk="1" hangingPunct="1"/>
            <a:endParaRPr lang="en-US" sz="3200" dirty="0">
              <a:latin typeface="+mn-lt"/>
            </a:endParaRPr>
          </a:p>
        </p:txBody>
      </p:sp>
      <p:sp>
        <p:nvSpPr>
          <p:cNvPr id="45" name="Rectangle 44"/>
          <p:cNvSpPr/>
          <p:nvPr/>
        </p:nvSpPr>
        <p:spPr>
          <a:xfrm>
            <a:off x="15376668" y="17342895"/>
            <a:ext cx="13167360" cy="731520"/>
          </a:xfrm>
          <a:prstGeom prst="rect">
            <a:avLst/>
          </a:prstGeom>
          <a:solidFill>
            <a:schemeClr val="accent1">
              <a:lumMod val="75000"/>
            </a:schemeClr>
          </a:solidFill>
          <a:ln w="127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Data</a:t>
            </a:r>
          </a:p>
        </p:txBody>
      </p:sp>
      <p:pic>
        <p:nvPicPr>
          <p:cNvPr id="1028" name="Picture 4" descr="Image result for CPP logo"/>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514737" y="466036"/>
            <a:ext cx="3176487" cy="3176488"/>
          </a:xfrm>
          <a:prstGeom prst="rect">
            <a:avLst/>
          </a:prstGeom>
          <a:noFill/>
          <a:extLst>
            <a:ext uri="{909E8E84-426E-40DD-AFC4-6F175D3DCCD1}">
              <a14:hiddenFill xmlns:a14="http://schemas.microsoft.com/office/drawing/2010/main">
                <a:solidFill>
                  <a:srgbClr val="FFFFFF"/>
                </a:solidFill>
              </a14:hiddenFill>
            </a:ext>
          </a:extLst>
        </p:spPr>
      </p:pic>
      <p:sp>
        <p:nvSpPr>
          <p:cNvPr id="38" name="Text Box 122"/>
          <p:cNvSpPr txBox="1">
            <a:spLocks noChangeArrowheads="1"/>
          </p:cNvSpPr>
          <p:nvPr/>
        </p:nvSpPr>
        <p:spPr bwMode="auto">
          <a:xfrm>
            <a:off x="12786360" y="1898069"/>
            <a:ext cx="18318480" cy="1800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37137" tIns="342842" rIns="137137" bIns="342842" anchor="ctr" anchorCtr="0">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3600" b="1" dirty="0">
                <a:solidFill>
                  <a:schemeClr val="bg1"/>
                </a:solidFill>
                <a:latin typeface="+mn-lt"/>
              </a:rPr>
              <a:t>Abraham Yepremian</a:t>
            </a:r>
          </a:p>
          <a:p>
            <a:pPr algn="ctr" eaLnBrk="1" hangingPunct="1"/>
            <a:r>
              <a:rPr lang="en-US" sz="3600" b="1" dirty="0">
                <a:solidFill>
                  <a:schemeClr val="bg1"/>
                </a:solidFill>
                <a:latin typeface="+mn-lt"/>
              </a:rPr>
              <a:t>California Polytechnic University, Pomona – CS 4990 Fall 2018</a:t>
            </a:r>
          </a:p>
        </p:txBody>
      </p:sp>
      <p:sp>
        <p:nvSpPr>
          <p:cNvPr id="54" name="Text Box 180"/>
          <p:cNvSpPr txBox="1">
            <a:spLocks noChangeArrowheads="1"/>
          </p:cNvSpPr>
          <p:nvPr/>
        </p:nvSpPr>
        <p:spPr bwMode="auto">
          <a:xfrm>
            <a:off x="29269403" y="11599254"/>
            <a:ext cx="3524787" cy="438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68" tIns="34284" rIns="68568" bIns="34284">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eaLnBrk="1" hangingPunct="1"/>
            <a:r>
              <a:rPr lang="en-US" sz="2400" dirty="0">
                <a:latin typeface="Calibri" pitchFamily="34" charset="0"/>
              </a:rPr>
              <a:t>Output from my Tinder bot</a:t>
            </a:r>
          </a:p>
        </p:txBody>
      </p:sp>
      <p:pic>
        <p:nvPicPr>
          <p:cNvPr id="2" name="Picture 1"/>
          <p:cNvPicPr>
            <a:picLocks noChangeAspect="1"/>
          </p:cNvPicPr>
          <p:nvPr/>
        </p:nvPicPr>
        <p:blipFill>
          <a:blip r:embed="rId13"/>
          <a:stretch>
            <a:fillRect/>
          </a:stretch>
        </p:blipFill>
        <p:spPr>
          <a:xfrm>
            <a:off x="1568419" y="23449591"/>
            <a:ext cx="6766019" cy="6766019"/>
          </a:xfrm>
          <a:prstGeom prst="rect">
            <a:avLst/>
          </a:prstGeom>
        </p:spPr>
      </p:pic>
      <p:pic>
        <p:nvPicPr>
          <p:cNvPr id="3" name="Picture 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890000" y="26266742"/>
            <a:ext cx="5740400" cy="1473200"/>
          </a:xfrm>
          <a:prstGeom prst="rect">
            <a:avLst/>
          </a:prstGeom>
        </p:spPr>
      </p:pic>
      <p:pic>
        <p:nvPicPr>
          <p:cNvPr id="6" name="Picture 5"/>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9269403" y="4771246"/>
            <a:ext cx="7001797" cy="6568696"/>
          </a:xfrm>
          <a:prstGeom prst="rect">
            <a:avLst/>
          </a:prstGeom>
        </p:spPr>
      </p:pic>
      <p:pic>
        <p:nvPicPr>
          <p:cNvPr id="7" name="Picture 6"/>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5896263" y="4771246"/>
            <a:ext cx="6540500" cy="1638300"/>
          </a:xfrm>
          <a:prstGeom prst="rect">
            <a:avLst/>
          </a:prstGeom>
        </p:spPr>
      </p:pic>
      <p:sp>
        <p:nvSpPr>
          <p:cNvPr id="85" name="Text Box 180"/>
          <p:cNvSpPr txBox="1">
            <a:spLocks noChangeArrowheads="1"/>
          </p:cNvSpPr>
          <p:nvPr/>
        </p:nvSpPr>
        <p:spPr bwMode="auto">
          <a:xfrm>
            <a:off x="36074077" y="6417166"/>
            <a:ext cx="6354084" cy="8079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568" tIns="34284" rIns="68568" bIns="34284">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eaLnBrk="1" hangingPunct="1"/>
            <a:r>
              <a:rPr lang="en-US" sz="2400" dirty="0">
                <a:latin typeface="Calibri" pitchFamily="34" charset="0"/>
              </a:rPr>
              <a:t>Shows my large increase in matches as a result of using the bot </a:t>
            </a:r>
          </a:p>
        </p:txBody>
      </p:sp>
      <p:pic>
        <p:nvPicPr>
          <p:cNvPr id="9" name="Picture 8"/>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7678400" y="24993600"/>
            <a:ext cx="8079516" cy="7772400"/>
          </a:xfrm>
          <a:prstGeom prst="rect">
            <a:avLst/>
          </a:prstGeom>
        </p:spPr>
      </p:pic>
      <p:pic>
        <p:nvPicPr>
          <p:cNvPr id="18" name="Picture 17"/>
          <p:cNvPicPr>
            <a:picLocks noChangeAspect="1"/>
          </p:cNvPicPr>
          <p:nvPr/>
        </p:nvPicPr>
        <p:blipFill rotWithShape="1">
          <a:blip r:embed="rId18">
            <a:extLst>
              <a:ext uri="{28A0092B-C50C-407E-A947-70E740481C1C}">
                <a14:useLocalDpi xmlns:a14="http://schemas.microsoft.com/office/drawing/2010/main" val="0"/>
              </a:ext>
            </a:extLst>
          </a:blip>
          <a:srcRect l="-166" t="312" r="-889" b="31958"/>
          <a:stretch/>
        </p:blipFill>
        <p:spPr>
          <a:xfrm>
            <a:off x="36080413" y="7358766"/>
            <a:ext cx="6172199" cy="4136689"/>
          </a:xfrm>
          <a:prstGeom prst="rect">
            <a:avLst/>
          </a:prstGeom>
        </p:spPr>
      </p:pic>
      <p:sp>
        <p:nvSpPr>
          <p:cNvPr id="86" name="Text Box 180"/>
          <p:cNvSpPr txBox="1">
            <a:spLocks noChangeArrowheads="1"/>
          </p:cNvSpPr>
          <p:nvPr/>
        </p:nvSpPr>
        <p:spPr bwMode="auto">
          <a:xfrm>
            <a:off x="36037501" y="11600096"/>
            <a:ext cx="5837984" cy="438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68" tIns="34284" rIns="68568" bIns="34284">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eaLnBrk="1" hangingPunct="1"/>
            <a:r>
              <a:rPr lang="en-US" sz="2400" dirty="0">
                <a:latin typeface="Calibri" pitchFamily="34" charset="0"/>
              </a:rPr>
              <a:t>Image output for evaluation of attractiveness </a:t>
            </a:r>
          </a:p>
        </p:txBody>
      </p:sp>
      <p:sp>
        <p:nvSpPr>
          <p:cNvPr id="87" name="Text Box 180"/>
          <p:cNvSpPr txBox="1">
            <a:spLocks noChangeArrowheads="1"/>
          </p:cNvSpPr>
          <p:nvPr/>
        </p:nvSpPr>
        <p:spPr bwMode="auto">
          <a:xfrm>
            <a:off x="19013429" y="24825705"/>
            <a:ext cx="6444432" cy="438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68" tIns="34284" rIns="68568" bIns="34284">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eaLnBrk="1" hangingPunct="1"/>
            <a:r>
              <a:rPr lang="en-US" sz="2400" dirty="0">
                <a:latin typeface="Calibri" pitchFamily="34" charset="0"/>
              </a:rPr>
              <a:t>Facial Properties and Beauty Scores from Dataset</a:t>
            </a:r>
          </a:p>
        </p:txBody>
      </p:sp>
    </p:spTree>
    <p:extLst>
      <p:ext uri="{BB962C8B-B14F-4D97-AF65-F5344CB8AC3E}">
        <p14:creationId xmlns:p14="http://schemas.microsoft.com/office/powerpoint/2010/main" val="2251251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5349</TotalTime>
  <Words>1537</Words>
  <Application>Microsoft Office PowerPoint</Application>
  <PresentationFormat>Custom</PresentationFormat>
  <Paragraphs>52</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Genigraphics LLC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Genigraphics Research Poster Template 36x48</dc:title>
  <dc:creator>Jay Larson</dc:creator>
  <dc:description>Quality poster printing
www.genigraphics.com
1-800-790-4001</dc:description>
  <cp:lastModifiedBy>Abraham Yepremian</cp:lastModifiedBy>
  <cp:revision>168</cp:revision>
  <cp:lastPrinted>2018-12-12T04:07:30Z</cp:lastPrinted>
  <dcterms:created xsi:type="dcterms:W3CDTF">2013-02-10T21:14:48Z</dcterms:created>
  <dcterms:modified xsi:type="dcterms:W3CDTF">2020-08-28T02:11:15Z</dcterms:modified>
</cp:coreProperties>
</file>

<file path=docProps/thumbnail.jpeg>
</file>